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Alfa Slab One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9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AlfaSlabOne-regular.fntdata"/><Relationship Id="rId6" Type="http://schemas.openxmlformats.org/officeDocument/2006/relationships/slide" Target="slides/slide1.xml"/><Relationship Id="rId18" Type="http://schemas.openxmlformats.org/officeDocument/2006/relationships/font" Target="fonts/ProximaNov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ac0150441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ac0150441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ac0150441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ac0150441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fac0150441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fac0150441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fac0150441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fac0150441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fac0150441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fac0150441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fac0150441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fac0150441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ac0150441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fac0150441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ac0150441_3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ac0150441_3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vlqcMLLFNhhxi1Rgf_mBnr_6yXGdOmsG/view" TargetMode="External"/><Relationship Id="rId4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7.jpg"/><Relationship Id="rId5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3udU6Bbi4_sbkLxlD3OghS6REVYYenTC/view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2466650"/>
            <a:ext cx="8520600" cy="121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“COLORS </a:t>
            </a:r>
            <a:r>
              <a:rPr lang="it" sz="4977"/>
              <a:t>and</a:t>
            </a:r>
            <a:r>
              <a:rPr lang="it"/>
              <a:t> SHAPES”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157150" y="1386300"/>
            <a:ext cx="48297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bambini e le insegnanti del plesso </a:t>
            </a:r>
            <a:endParaRPr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“Leonardo da Vinci” </a:t>
            </a:r>
            <a:endParaRPr b="1" sz="21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sono lieti di presentarvi il Progetto: </a:t>
            </a:r>
            <a:endParaRPr b="1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>
    <mc:Choice Requires="p14">
      <p:transition spd="slow" p14:dur="41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54375"/>
            <a:ext cx="8520600" cy="15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it" sz="2600">
                <a:latin typeface="Comic Sans MS"/>
                <a:ea typeface="Comic Sans MS"/>
                <a:cs typeface="Comic Sans MS"/>
                <a:sym typeface="Comic Sans MS"/>
              </a:rPr>
              <a:t>La progettazione è avvenuta nell’a.s. 2020/21 ma, per una serie di motivi, la realizzazione è stata completata tra settembre e ottobre 2021.</a:t>
            </a:r>
            <a:endParaRPr b="1"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550" y="1654650"/>
            <a:ext cx="5013325" cy="33539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5575825" y="2455275"/>
            <a:ext cx="3290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chemeClr val="accent3"/>
                </a:solidFill>
                <a:latin typeface="Comic Sans MS"/>
                <a:ea typeface="Comic Sans MS"/>
                <a:cs typeface="Comic Sans MS"/>
                <a:sym typeface="Comic Sans MS"/>
              </a:rPr>
              <a:t>All’inizio c’era solo un poster con il titolo del progetto e l’immagine di un planisfero perché il nostro sarebbe stato un “viaggio” intorno al mondo tra le forme e i colori che lo compongono. </a:t>
            </a:r>
            <a:endParaRPr b="1" sz="1600">
              <a:solidFill>
                <a:schemeClr val="accent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986175" y="171825"/>
            <a:ext cx="6848700" cy="8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it" sz="2100">
                <a:latin typeface="Comic Sans MS"/>
                <a:ea typeface="Comic Sans MS"/>
                <a:cs typeface="Comic Sans MS"/>
                <a:sym typeface="Comic Sans MS"/>
              </a:rPr>
              <a:t>Volevamo rendere più accogliente il nostro giardino coinvolgendo tutti i bambini in questa iniziativa.</a:t>
            </a:r>
            <a:endParaRPr b="1" sz="2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0" name="Google Shape;70;p15" title="PRIMO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075" y="1134825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B8A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38250" y="261450"/>
            <a:ext cx="8467500" cy="14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800">
                <a:latin typeface="Comic Sans MS"/>
                <a:ea typeface="Comic Sans MS"/>
                <a:cs typeface="Comic Sans MS"/>
                <a:sym typeface="Comic Sans MS"/>
              </a:rPr>
              <a:t>Ogni pannello era formato da 4 o 6 moduli che, messi insieme, avrebbero costituito </a:t>
            </a:r>
            <a:endParaRPr b="1" sz="2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800">
                <a:latin typeface="Comic Sans MS"/>
                <a:ea typeface="Comic Sans MS"/>
                <a:cs typeface="Comic Sans MS"/>
                <a:sym typeface="Comic Sans MS"/>
              </a:rPr>
              <a:t>l’opera per intero.</a:t>
            </a:r>
            <a:endParaRPr b="1" sz="2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950" y="1629075"/>
            <a:ext cx="6342525" cy="2101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6627925" y="1287450"/>
            <a:ext cx="21780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Perché i moduli? 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Prima di tutto per ragioni di sicurezza in periodo Covid, 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poi sarebbe stato possibile far lavorare 2 - 4 - 6 bambini contemporaneamente grazie alla compresenza delle insegnanti nel periodo iniziale della scuola.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209475" y="247325"/>
            <a:ext cx="439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it" sz="2600">
                <a:latin typeface="Comic Sans MS"/>
                <a:ea typeface="Comic Sans MS"/>
                <a:cs typeface="Comic Sans MS"/>
                <a:sym typeface="Comic Sans MS"/>
              </a:rPr>
              <a:t>Le fasi del nostro lavoro:</a:t>
            </a:r>
            <a:endParaRPr b="1"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407175" y="990875"/>
            <a:ext cx="28527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Levigare i pannelli;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Ricalcare sui pannelli le immagini scelte;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Iniziare a dipingere con i colori acrilici;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Rifinire dei contorni laddove necessario;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Verniciare dei vari moduli con vernice spray atossica;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Comic Sans MS"/>
              <a:buAutoNum type="arabicPeriod"/>
            </a:pPr>
            <a:r>
              <a:rPr b="1" lang="it" sz="1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Composizione e montaggio delle opere nel giardino della nostra scuola. </a:t>
            </a:r>
            <a:endParaRPr b="1" sz="16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32825" y="820025"/>
            <a:ext cx="2478338" cy="1831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9475" y="379613"/>
            <a:ext cx="2852701" cy="195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1875" y="2850263"/>
            <a:ext cx="4604699" cy="1971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269325" y="212025"/>
            <a:ext cx="8520600" cy="98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Comic Sans MS"/>
                <a:ea typeface="Comic Sans MS"/>
                <a:cs typeface="Comic Sans MS"/>
                <a:sym typeface="Comic Sans MS"/>
              </a:rPr>
              <a:t>Un particolare GRAZIE a due genitori che hanno contribuito al montaggio di tutte le opere.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800" y="1672950"/>
            <a:ext cx="4859525" cy="286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1175" y="1195725"/>
            <a:ext cx="3468625" cy="372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00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68175" y="1137025"/>
            <a:ext cx="3322500" cy="20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QUESTO E’ </a:t>
            </a:r>
            <a:r>
              <a:rPr lang="it" u="sng"/>
              <a:t>ADESSO</a:t>
            </a:r>
            <a:r>
              <a:rPr lang="it"/>
              <a:t> IL NOSTRO GIARDINO...</a:t>
            </a:r>
            <a:endParaRPr/>
          </a:p>
        </p:txBody>
      </p:sp>
      <p:pic>
        <p:nvPicPr>
          <p:cNvPr id="99" name="Google Shape;99;p19" title="ULTIMO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15325"/>
            <a:ext cx="3446450" cy="4963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9275" y="117100"/>
            <a:ext cx="3485377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280075" y="1026200"/>
            <a:ext cx="46815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chemeClr val="accent5"/>
                </a:solidFill>
                <a:latin typeface="Comic Sans MS"/>
                <a:ea typeface="Comic Sans MS"/>
                <a:cs typeface="Comic Sans MS"/>
                <a:sym typeface="Comic Sans MS"/>
              </a:rPr>
              <a:t>...MA NON FINISCE QUI…</a:t>
            </a:r>
            <a:endParaRPr b="1" sz="1700">
              <a:solidFill>
                <a:schemeClr val="accent5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chemeClr val="accent5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CHI VOLESSE PARTECIPARE ABBIAMO INIZIATO A RICOPRIRE ANCHE GLI ALBERI DEL NOSTRO GIARDINO.</a:t>
            </a:r>
            <a:endParaRPr b="1" sz="1700">
              <a:solidFill>
                <a:schemeClr val="accent5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chemeClr val="accent5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PREPARATE FORMELLE QUADRATE DI LANA DI COLORI VIVACI E CONSEGNATELE ALLA MAESTRA CARLA.</a:t>
            </a:r>
            <a:endParaRPr b="1" sz="1700">
              <a:solidFill>
                <a:schemeClr val="accent5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chemeClr val="accent5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GRAZIE A TUTTI PER LA PARTECIPAZIONE</a:t>
            </a:r>
            <a:endParaRPr b="1" sz="1700">
              <a:solidFill>
                <a:schemeClr val="accent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145925" y="418950"/>
            <a:ext cx="8686200" cy="42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800"/>
              <a:t>Un </a:t>
            </a:r>
            <a:r>
              <a:rPr lang="it" sz="3900"/>
              <a:t>GRAZIE</a:t>
            </a:r>
            <a:r>
              <a:rPr lang="it" sz="2900"/>
              <a:t> </a:t>
            </a:r>
            <a:endParaRPr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800">
                <a:solidFill>
                  <a:srgbClr val="38761D"/>
                </a:solidFill>
              </a:rPr>
              <a:t>A</a:t>
            </a:r>
            <a:r>
              <a:rPr lang="it" sz="2800">
                <a:solidFill>
                  <a:srgbClr val="38761D"/>
                </a:solidFill>
              </a:rPr>
              <a:t>l gruppo di bambini e insegnanti della scuola “Leonardo da Vinci”;</a:t>
            </a:r>
            <a:endParaRPr sz="28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900">
                <a:solidFill>
                  <a:srgbClr val="EC0F0F"/>
                </a:solidFill>
              </a:rPr>
              <a:t>Alla DS A. Dello Buono;</a:t>
            </a:r>
            <a:endParaRPr sz="2900">
              <a:solidFill>
                <a:srgbClr val="EC0F0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900">
                <a:solidFill>
                  <a:schemeClr val="dk1"/>
                </a:solidFill>
              </a:rPr>
              <a:t>Ai genitori che offrono la loro preziosa collaborazione;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800">
                <a:solidFill>
                  <a:srgbClr val="980000"/>
                </a:solidFill>
              </a:rPr>
              <a:t>A tutti coloro che continuano a credere nella</a:t>
            </a:r>
            <a:r>
              <a:rPr lang="it" sz="2800"/>
              <a:t> 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3100">
                <a:solidFill>
                  <a:schemeClr val="dk1"/>
                </a:solidFill>
              </a:rPr>
              <a:t>B</a:t>
            </a:r>
            <a:r>
              <a:rPr lang="it" sz="3100">
                <a:solidFill>
                  <a:schemeClr val="accent5"/>
                </a:solidFill>
              </a:rPr>
              <a:t>U</a:t>
            </a:r>
            <a:r>
              <a:rPr lang="it" sz="3100"/>
              <a:t>O</a:t>
            </a:r>
            <a:r>
              <a:rPr lang="it" sz="3100">
                <a:solidFill>
                  <a:srgbClr val="38761D"/>
                </a:solidFill>
              </a:rPr>
              <a:t>N</a:t>
            </a:r>
            <a:r>
              <a:rPr lang="it" sz="3100">
                <a:solidFill>
                  <a:srgbClr val="FF00FF"/>
                </a:solidFill>
              </a:rPr>
              <a:t>A</a:t>
            </a:r>
            <a:r>
              <a:rPr lang="it" sz="3100"/>
              <a:t> </a:t>
            </a:r>
            <a:r>
              <a:rPr lang="it" sz="3100">
                <a:solidFill>
                  <a:srgbClr val="741B47"/>
                </a:solidFill>
              </a:rPr>
              <a:t>S</a:t>
            </a:r>
            <a:r>
              <a:rPr lang="it" sz="3100">
                <a:solidFill>
                  <a:srgbClr val="4A86E8"/>
                </a:solidFill>
              </a:rPr>
              <a:t>C</a:t>
            </a:r>
            <a:r>
              <a:rPr lang="it" sz="3100">
                <a:solidFill>
                  <a:srgbClr val="FFFF00"/>
                </a:solidFill>
              </a:rPr>
              <a:t>U</a:t>
            </a:r>
            <a:r>
              <a:rPr lang="it" sz="3100">
                <a:solidFill>
                  <a:srgbClr val="00FF00"/>
                </a:solidFill>
              </a:rPr>
              <a:t>O</a:t>
            </a:r>
            <a:r>
              <a:rPr lang="it" sz="3100">
                <a:solidFill>
                  <a:srgbClr val="FF00FF"/>
                </a:solidFill>
              </a:rPr>
              <a:t>L</a:t>
            </a:r>
            <a:r>
              <a:rPr lang="it" sz="3100"/>
              <a:t>A</a:t>
            </a:r>
            <a:endParaRPr sz="3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